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58" r:id="rId4"/>
  </p:sldMasterIdLst>
  <p:notesMasterIdLst>
    <p:notesMasterId r:id="rId17"/>
  </p:notesMasterIdLst>
  <p:handoutMasterIdLst>
    <p:handoutMasterId r:id="rId18"/>
  </p:handoutMasterIdLst>
  <p:sldIdLst>
    <p:sldId id="269" r:id="rId5"/>
    <p:sldId id="257" r:id="rId6"/>
    <p:sldId id="337" r:id="rId7"/>
    <p:sldId id="339" r:id="rId8"/>
    <p:sldId id="319" r:id="rId9"/>
    <p:sldId id="340" r:id="rId10"/>
    <p:sldId id="259" r:id="rId11"/>
    <p:sldId id="329" r:id="rId12"/>
    <p:sldId id="328" r:id="rId13"/>
    <p:sldId id="336" r:id="rId14"/>
    <p:sldId id="325" r:id="rId15"/>
    <p:sldId id="32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58A693-50B3-437E-AD52-B88D40E35526}" v="3" dt="2020-10-14T20:04:43.3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80" autoAdjust="0"/>
    <p:restoredTop sz="94626" autoAdjust="0"/>
  </p:normalViewPr>
  <p:slideViewPr>
    <p:cSldViewPr snapToGrid="0">
      <p:cViewPr>
        <p:scale>
          <a:sx n="73" d="100"/>
          <a:sy n="73" d="100"/>
        </p:scale>
        <p:origin x="6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0173D9-FE80-4C4C-8F73-29F338F1A9D2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105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054" y="2116182"/>
            <a:ext cx="5491571" cy="151401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67055" y="4549553"/>
            <a:ext cx="5491570" cy="95333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 dirty="0"/>
              <a:t>Click to edit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0FD074-81E2-0D4E-8446-C5B415B238A0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4655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58AAB058-5FFC-9E4E-AD2E-FB1B4EE510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2500" y="2818296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ABDA74-C3EC-274D-BE87-AC5B825A2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2500" y="2209800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DDE02E-BC75-2645-8725-CA2CFD327A3C}"/>
              </a:ext>
            </a:extLst>
          </p:cNvPr>
          <p:cNvCxnSpPr>
            <a:cxnSpLocks/>
          </p:cNvCxnSpPr>
          <p:nvPr userDrawn="1"/>
        </p:nvCxnSpPr>
        <p:spPr>
          <a:xfrm>
            <a:off x="3663043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3ABA9FD1-9B74-F14F-81EF-7B3407196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2818296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0E9E9D03-0186-5B4C-A73F-95ADCD08A4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63042" y="2209800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1EE6FD-FABB-AD48-92DA-19805B502918}"/>
              </a:ext>
            </a:extLst>
          </p:cNvPr>
          <p:cNvCxnSpPr>
            <a:cxnSpLocks/>
          </p:cNvCxnSpPr>
          <p:nvPr userDrawn="1"/>
        </p:nvCxnSpPr>
        <p:spPr>
          <a:xfrm>
            <a:off x="952500" y="4248119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 Placeholder 29">
            <a:extLst>
              <a:ext uri="{FF2B5EF4-FFF2-40B4-BE49-F238E27FC236}">
                <a16:creationId xmlns:a16="http://schemas.microsoft.com/office/drawing/2014/main" id="{F953BCFF-5CB8-784F-ACC1-A14670E62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2500" y="513129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97DCC038-CDD3-1D48-B8BA-2617616935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2500" y="4522803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BB36CC-7349-334D-A028-58D01025E726}"/>
              </a:ext>
            </a:extLst>
          </p:cNvPr>
          <p:cNvCxnSpPr>
            <a:cxnSpLocks/>
          </p:cNvCxnSpPr>
          <p:nvPr userDrawn="1"/>
        </p:nvCxnSpPr>
        <p:spPr>
          <a:xfrm>
            <a:off x="3663043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C20DFC6E-CE65-E94B-921D-38F386E173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63042" y="513129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773FBF72-A3D8-2F4E-BAD2-2755F0BE4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663042" y="4522803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402C0D4-D9C4-F547-B996-38177302A3DC}"/>
              </a:ext>
            </a:extLst>
          </p:cNvPr>
          <p:cNvCxnSpPr>
            <a:cxnSpLocks/>
          </p:cNvCxnSpPr>
          <p:nvPr userDrawn="1"/>
        </p:nvCxnSpPr>
        <p:spPr>
          <a:xfrm>
            <a:off x="6367055" y="4252111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9B18A1DC-4A61-514B-9F70-1DCC893EBB1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67054" y="513129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28" name="Text Placeholder 29">
            <a:extLst>
              <a:ext uri="{FF2B5EF4-FFF2-40B4-BE49-F238E27FC236}">
                <a16:creationId xmlns:a16="http://schemas.microsoft.com/office/drawing/2014/main" id="{DD138509-2AA1-D540-90D6-28847495661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67054" y="4522803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10C66-2FF2-41F8-98FA-BE4983369645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1851A3FD-B717-4588-9809-4FFAC5FF47A1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306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82066DD-D313-D148-89C7-338EB873A73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5BBD7C7-99D1-E841-A081-6912D1F2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27A14EE-CB79-754A-8B19-EB9874B3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B38B80-C3D3-4C47-B468-C41A8FF36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0C4E8C2-3240-594A-9D5E-1BCD1AF44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-22543"/>
            <a:ext cx="6096000" cy="690308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edit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23F761-57FC-3649-AE84-0C3EF95EF561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285929-1018-4370-A170-074C414B228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84536E-AD08-4371-85E9-A816C30B6AE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376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 userDrawn="1">
          <p15:clr>
            <a:srgbClr val="FBAE40"/>
          </p15:clr>
        </p15:guide>
        <p15:guide id="7" orient="horz" pos="1440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50E2385F-F6FA-D345-AF77-A9EE8E4931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8" cy="6858000"/>
          </a:xfrm>
          <a:solidFill>
            <a:schemeClr val="accent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943" y="3045437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1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edit 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E3A3D6-A0AD-C84D-8B2A-743F5F95432E}"/>
              </a:ext>
            </a:extLst>
          </p:cNvPr>
          <p:cNvCxnSpPr>
            <a:cxnSpLocks/>
          </p:cNvCxnSpPr>
          <p:nvPr userDrawn="1"/>
        </p:nvCxnSpPr>
        <p:spPr>
          <a:xfrm>
            <a:off x="7154721" y="4003877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CB38BE-0FF2-694C-AA3C-D73DBF7C332C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9509760" y="-3"/>
            <a:ext cx="2682238" cy="2682238"/>
            <a:chOff x="0" y="12289"/>
            <a:chExt cx="3550" cy="3551"/>
          </a:xfrm>
          <a:solidFill>
            <a:schemeClr val="tx1"/>
          </a:soli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0257420-2EA0-6348-8B9E-1414F5297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7FE65C23-C0EF-BB41-884A-01C2A7356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73F5EB6-53C7-D44C-9003-FB5A81F98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5788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5992517-0394-6B43-B15D-2A86A34512F3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952500" y="1939108"/>
            <a:ext cx="10352810" cy="411070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78EA5-216B-41F7-80D1-9ED07FFDB6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72CC63-C628-4456-9B92-DA4E670BAC0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862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952500" y="2209800"/>
            <a:ext cx="10287000" cy="259310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42D896-6ACC-40D7-8D8B-F9AF3E7DE1A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9F7A1E-B7E2-4E9C-A66C-BCE08900C5F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1310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2476500"/>
            <a:ext cx="7132320" cy="3289971"/>
          </a:xfrm>
          <a:prstGeom prst="rect">
            <a:avLst/>
          </a:prstGeom>
          <a:ln>
            <a:noFill/>
          </a:ln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02327D-DBD4-7A4E-ABF2-A946A559A8AD}"/>
              </a:ext>
            </a:extLst>
          </p:cNvPr>
          <p:cNvSpPr txBox="1"/>
          <p:nvPr userDrawn="1"/>
        </p:nvSpPr>
        <p:spPr>
          <a:xfrm>
            <a:off x="699948" y="548291"/>
            <a:ext cx="15893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b="1" dirty="0">
                <a:solidFill>
                  <a:schemeClr val="bg1"/>
                </a:solidFill>
              </a:rPr>
              <a:t>“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CB4ADD-D9F4-984E-B29D-A2CF6D19E810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9" name="AutoShape 24">
              <a:extLst>
                <a:ext uri="{FF2B5EF4-FFF2-40B4-BE49-F238E27FC236}">
                  <a16:creationId xmlns:a16="http://schemas.microsoft.com/office/drawing/2014/main" id="{5017C477-A988-7041-8A67-3D8294D6A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6D7F37-5DD1-A24E-9CCA-84B2A168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E321C8-096C-1B41-B14F-4CA7AE04B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2B3FDD4-EB13-F44F-99D0-BFAB06F00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20BCBD2-A735-0C43-8C55-B384372AC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9A90A7-BF26-684E-8C8B-638053DA1234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1D8E86-886A-8744-BC4C-FE82B02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D967470-E96E-8843-AAD2-E0C8B807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8A27D09-765D-3949-BCCA-238C3514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478292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560">
          <p15:clr>
            <a:srgbClr val="FBAE40"/>
          </p15:clr>
        </p15:guide>
        <p15:guide id="8" orient="horz" pos="1752" userDrawn="1">
          <p15:clr>
            <a:srgbClr val="FBAE40"/>
          </p15:clr>
        </p15:guide>
        <p15:guide id="9" orient="horz" pos="1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9F21A-75CF-6045-8FA1-C4F4E21B699C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AEA7E377-BB07-FA43-B532-10A92EE0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18DE645-B3D5-2F4E-AAD6-002FEF13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90F6499-BA50-2340-A026-32C79B6B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2274C164-503B-E746-A155-849A9BC2406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4268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E2F20AFE-B282-5146-B0D6-F2FC1B6D3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2" y="879063"/>
            <a:ext cx="75322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777D2F0-DE3F-8343-B97A-E7FA440532FD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Picture Placeholder 25">
            <a:extLst>
              <a:ext uri="{FF2B5EF4-FFF2-40B4-BE49-F238E27FC236}">
                <a16:creationId xmlns:a16="http://schemas.microsoft.com/office/drawing/2014/main" id="{AF1B5ED8-33F6-FB44-AA92-F0D227BB31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658280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72" name="Text Placeholder 29">
            <a:extLst>
              <a:ext uri="{FF2B5EF4-FFF2-40B4-BE49-F238E27FC236}">
                <a16:creationId xmlns:a16="http://schemas.microsoft.com/office/drawing/2014/main" id="{0D824BDD-2D23-C943-8FE9-60B7B23B5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5393169"/>
            <a:ext cx="2133600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73" name="Text Placeholder 29">
            <a:extLst>
              <a:ext uri="{FF2B5EF4-FFF2-40B4-BE49-F238E27FC236}">
                <a16:creationId xmlns:a16="http://schemas.microsoft.com/office/drawing/2014/main" id="{2F3D441E-DFB1-084B-8192-C6CBECCA40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0" y="4986745"/>
            <a:ext cx="2133600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74" name="Text Placeholder 29">
            <a:extLst>
              <a:ext uri="{FF2B5EF4-FFF2-40B4-BE49-F238E27FC236}">
                <a16:creationId xmlns:a16="http://schemas.microsoft.com/office/drawing/2014/main" id="{25797825-E7AE-2C41-A965-E6F0D70D9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3042" y="5393169"/>
            <a:ext cx="2128157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75" name="Text Placeholder 29">
            <a:extLst>
              <a:ext uri="{FF2B5EF4-FFF2-40B4-BE49-F238E27FC236}">
                <a16:creationId xmlns:a16="http://schemas.microsoft.com/office/drawing/2014/main" id="{63C1927C-E23B-204E-9F3A-2A67D2BF70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042" y="4986745"/>
            <a:ext cx="2128157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76" name="Text Placeholder 29">
            <a:extLst>
              <a:ext uri="{FF2B5EF4-FFF2-40B4-BE49-F238E27FC236}">
                <a16:creationId xmlns:a16="http://schemas.microsoft.com/office/drawing/2014/main" id="{EC81F0F5-C204-7248-A336-A655814A8A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0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77" name="Text Placeholder 29">
            <a:extLst>
              <a:ext uri="{FF2B5EF4-FFF2-40B4-BE49-F238E27FC236}">
                <a16:creationId xmlns:a16="http://schemas.microsoft.com/office/drawing/2014/main" id="{C9FEF82E-4E9C-8343-9D36-C4A00D7137C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3670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78" name="Text Placeholder 29">
            <a:extLst>
              <a:ext uri="{FF2B5EF4-FFF2-40B4-BE49-F238E27FC236}">
                <a16:creationId xmlns:a16="http://schemas.microsoft.com/office/drawing/2014/main" id="{F8AF6664-A005-7A42-9AEF-C5AA5603E4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254" y="5393169"/>
            <a:ext cx="2129245" cy="36933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79" name="Text Placeholder 29">
            <a:extLst>
              <a:ext uri="{FF2B5EF4-FFF2-40B4-BE49-F238E27FC236}">
                <a16:creationId xmlns:a16="http://schemas.microsoft.com/office/drawing/2014/main" id="{5F6C1E52-E2B6-5F45-A863-5BB35ABAFC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0254" y="4986745"/>
            <a:ext cx="2129245" cy="20583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D0B2D5-B3C2-D847-A220-86CB6A37E418}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A7FD25A4-760F-814C-915F-DD6E89CA3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0CC8369-E81F-D447-87D8-1AF0C58EA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41CA81E-EF54-D048-8775-CD4AB37A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5A4B85-923E-B641-B239-2A1999AB2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01386DC-76EB-F34E-AD0E-22957D3B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66" name="Picture Placeholder 25">
            <a:extLst>
              <a:ext uri="{FF2B5EF4-FFF2-40B4-BE49-F238E27FC236}">
                <a16:creationId xmlns:a16="http://schemas.microsoft.com/office/drawing/2014/main" id="{2D21D633-C51E-E94E-BAE3-96F52F76E49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62292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69" name="Picture Placeholder 25">
            <a:extLst>
              <a:ext uri="{FF2B5EF4-FFF2-40B4-BE49-F238E27FC236}">
                <a16:creationId xmlns:a16="http://schemas.microsoft.com/office/drawing/2014/main" id="{639EFA5A-9C69-DF4D-81B7-FA1F8CCCF93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112023" y="2572883"/>
            <a:ext cx="2118245" cy="203721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E0184F-2619-4333-B49F-C7ACE8B2C3A6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5A1C65-B00C-4CA4-83B6-3DFA3DF96296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6362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4008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3648" userDrawn="1">
          <p15:clr>
            <a:srgbClr val="FBAE40"/>
          </p15:clr>
        </p15:guide>
        <p15:guide id="7" orient="horz" pos="1392" userDrawn="1">
          <p15:clr>
            <a:srgbClr val="FBAE40"/>
          </p15:clr>
        </p15:guide>
        <p15:guide id="8" orient="horz" pos="552" userDrawn="1">
          <p15:clr>
            <a:srgbClr val="FBAE40"/>
          </p15:clr>
        </p15:guide>
        <p15:guide id="9" orient="horz" pos="1224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5736" userDrawn="1">
          <p15:clr>
            <a:srgbClr val="FBAE40"/>
          </p15:clr>
        </p15:guide>
        <p15:guide id="12" orient="horz" pos="2904" userDrawn="1">
          <p15:clr>
            <a:srgbClr val="FBAE40"/>
          </p15:clr>
        </p15:guide>
        <p15:guide id="13" orient="horz" pos="160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0046AF-E5BF-854D-9986-7C3019770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5959" y="2213783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CA14A6-0144-BC49-A8D4-C979D13258C0}"/>
              </a:ext>
            </a:extLst>
          </p:cNvPr>
          <p:cNvCxnSpPr>
            <a:cxnSpLocks/>
          </p:cNvCxnSpPr>
          <p:nvPr userDrawn="1"/>
        </p:nvCxnSpPr>
        <p:spPr>
          <a:xfrm flipH="1">
            <a:off x="6180493" y="2213783"/>
            <a:ext cx="11102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582FC2-A135-5743-B9C0-6AC7225B42E1}"/>
              </a:ext>
            </a:extLst>
          </p:cNvPr>
          <p:cNvCxnSpPr>
            <a:cxnSpLocks/>
          </p:cNvCxnSpPr>
          <p:nvPr userDrawn="1"/>
        </p:nvCxnSpPr>
        <p:spPr>
          <a:xfrm flipH="1">
            <a:off x="8745623" y="3904712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C43222-5868-0247-838F-58F4F6C8EE75}"/>
              </a:ext>
            </a:extLst>
          </p:cNvPr>
          <p:cNvCxnSpPr>
            <a:cxnSpLocks/>
          </p:cNvCxnSpPr>
          <p:nvPr userDrawn="1"/>
        </p:nvCxnSpPr>
        <p:spPr>
          <a:xfrm flipH="1">
            <a:off x="3611089" y="3895941"/>
            <a:ext cx="2136" cy="1828800"/>
          </a:xfrm>
          <a:prstGeom prst="line">
            <a:avLst/>
          </a:prstGeom>
          <a:ln w="165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46EEE005-F78A-9D4F-B159-964376C38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</a:t>
            </a:r>
          </a:p>
        </p:txBody>
      </p:sp>
      <p:sp>
        <p:nvSpPr>
          <p:cNvPr id="96" name="Text Placeholder 29">
            <a:extLst>
              <a:ext uri="{FF2B5EF4-FFF2-40B4-BE49-F238E27FC236}">
                <a16:creationId xmlns:a16="http://schemas.microsoft.com/office/drawing/2014/main" id="{FC61536F-8EA7-5A48-AF76-8B0E251BD8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96955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97" name="Text Placeholder 29">
            <a:extLst>
              <a:ext uri="{FF2B5EF4-FFF2-40B4-BE49-F238E27FC236}">
                <a16:creationId xmlns:a16="http://schemas.microsoft.com/office/drawing/2014/main" id="{64FFD994-BD97-ED49-8607-286ECBB1CD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96955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102" name="Text Placeholder 29">
            <a:extLst>
              <a:ext uri="{FF2B5EF4-FFF2-40B4-BE49-F238E27FC236}">
                <a16:creationId xmlns:a16="http://schemas.microsoft.com/office/drawing/2014/main" id="{D1ADE805-BFBC-ED47-B9CB-6CB2FF02E86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97799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103" name="Text Placeholder 29">
            <a:extLst>
              <a:ext uri="{FF2B5EF4-FFF2-40B4-BE49-F238E27FC236}">
                <a16:creationId xmlns:a16="http://schemas.microsoft.com/office/drawing/2014/main" id="{334A3589-641F-F547-891B-149579153B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97799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 dirty="0"/>
              <a:t>Click to edit </a:t>
            </a:r>
          </a:p>
        </p:txBody>
      </p:sp>
      <p:sp>
        <p:nvSpPr>
          <p:cNvPr id="106" name="Text Placeholder 29">
            <a:extLst>
              <a:ext uri="{FF2B5EF4-FFF2-40B4-BE49-F238E27FC236}">
                <a16:creationId xmlns:a16="http://schemas.microsoft.com/office/drawing/2014/main" id="{A63F8454-D12E-A641-ABD0-8977D3F5EC0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001711" y="5087328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107" name="Text Placeholder 29">
            <a:extLst>
              <a:ext uri="{FF2B5EF4-FFF2-40B4-BE49-F238E27FC236}">
                <a16:creationId xmlns:a16="http://schemas.microsoft.com/office/drawing/2014/main" id="{F35AA15D-DBAD-9840-8764-A5B6D486A2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1711" y="4701908"/>
            <a:ext cx="2133600" cy="205837"/>
          </a:xfr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>
              <a:spcBef>
                <a:spcPts val="400"/>
              </a:spcBef>
              <a:buNone/>
              <a:defRPr lang="en-US" sz="1800" spc="0" baseline="0" dirty="0"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marL="0" lvl="0" indent="0">
              <a:spcBef>
                <a:spcPts val="400"/>
              </a:spcBef>
              <a:buNone/>
            </a:pPr>
            <a:r>
              <a:rPr lang="en-US" dirty="0"/>
              <a:t>Click to edit </a:t>
            </a:r>
          </a:p>
        </p:txBody>
      </p:sp>
      <p:sp>
        <p:nvSpPr>
          <p:cNvPr id="108" name="Text Placeholder 29">
            <a:extLst>
              <a:ext uri="{FF2B5EF4-FFF2-40B4-BE49-F238E27FC236}">
                <a16:creationId xmlns:a16="http://schemas.microsoft.com/office/drawing/2014/main" id="{8357CA0F-1A55-B145-8305-562F0DF2254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38143" y="2934856"/>
            <a:ext cx="2133600" cy="369332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109" name="Text Placeholder 29">
            <a:extLst>
              <a:ext uri="{FF2B5EF4-FFF2-40B4-BE49-F238E27FC236}">
                <a16:creationId xmlns:a16="http://schemas.microsoft.com/office/drawing/2014/main" id="{D6C49F6F-AF28-8942-8442-8F54A1DC388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438143" y="2568686"/>
            <a:ext cx="2133600" cy="205837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400"/>
              </a:spcBef>
              <a:buNone/>
              <a:defRPr sz="1800" b="0" i="0" spc="0" baseline="0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2724A-BCA1-604F-9D18-BF05746408C2}"/>
              </a:ext>
            </a:extLst>
          </p:cNvPr>
          <p:cNvCxnSpPr/>
          <p:nvPr userDrawn="1"/>
        </p:nvCxnSpPr>
        <p:spPr>
          <a:xfrm>
            <a:off x="967689" y="3968780"/>
            <a:ext cx="10275477" cy="0"/>
          </a:xfrm>
          <a:prstGeom prst="line">
            <a:avLst/>
          </a:prstGeom>
          <a:ln w="165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3D7D1-A9CC-C34C-86FF-43B5C8978712}"/>
              </a:ext>
            </a:extLst>
          </p:cNvPr>
          <p:cNvSpPr/>
          <p:nvPr userDrawn="1"/>
        </p:nvSpPr>
        <p:spPr>
          <a:xfrm>
            <a:off x="964323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119FF13-13AB-3448-B24E-58E18B3CE2B6}"/>
              </a:ext>
            </a:extLst>
          </p:cNvPr>
          <p:cNvSpPr/>
          <p:nvPr userDrawn="1"/>
        </p:nvSpPr>
        <p:spPr>
          <a:xfrm>
            <a:off x="3531590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2F8F982-870E-AE44-B0D3-B3313BC48DB7}"/>
              </a:ext>
            </a:extLst>
          </p:cNvPr>
          <p:cNvSpPr/>
          <p:nvPr userDrawn="1"/>
        </p:nvSpPr>
        <p:spPr>
          <a:xfrm>
            <a:off x="6098857" y="3883241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49A137-DB5E-9C40-8C0A-ED607212022C}"/>
              </a:ext>
            </a:extLst>
          </p:cNvPr>
          <p:cNvSpPr/>
          <p:nvPr userDrawn="1"/>
        </p:nvSpPr>
        <p:spPr>
          <a:xfrm>
            <a:off x="8666124" y="3892012"/>
            <a:ext cx="163271" cy="1632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46DFD4-BF8C-4939-874D-85B7DF956768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73856F-38E9-4BBF-93D8-0F8AC2E0E6C7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6155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768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orient="horz" pos="1512" userDrawn="1">
          <p15:clr>
            <a:srgbClr val="FBAE40"/>
          </p15:clr>
        </p15:guide>
        <p15:guide id="11" orient="horz" pos="28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DEF3328-825B-3946-8472-DB93D6A32867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E4E09DF-AF21-0E4A-9838-14DFBFFED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53F54AE-9BC1-3A45-A129-4028EADE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4F6D22-4944-974A-999E-F9E22F159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edit 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4023" y="2300984"/>
            <a:ext cx="4827178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3A0EE708-F36B-444B-9A8B-D48D69535E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62700" y="2300984"/>
            <a:ext cx="4764829" cy="40421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8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4023" y="2799146"/>
            <a:ext cx="482717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E40D4044-0F7B-0647-BAB5-16B23EBD9EC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62700" y="2799146"/>
            <a:ext cx="4756241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51C063-0222-064B-8A2E-485FE9EAC10D}"/>
              </a:ext>
            </a:extLst>
          </p:cNvPr>
          <p:cNvCxnSpPr>
            <a:cxnSpLocks/>
          </p:cNvCxnSpPr>
          <p:nvPr userDrawn="1"/>
        </p:nvCxnSpPr>
        <p:spPr>
          <a:xfrm>
            <a:off x="63627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060DA6-6E6F-47BF-9680-1B030F525DD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8F140D-2B48-4E31-9E97-08B68ABBAC1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0425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edit 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 dirty="0"/>
              <a:t>Click to edit 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0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9372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 dirty="0"/>
              <a:t>Click to edit 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9372" y="2799146"/>
            <a:ext cx="3050628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7017" y="2300156"/>
            <a:ext cx="3036477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800" spc="0" baseline="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 dirty="0"/>
              <a:t>Click to edit 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7017" y="2799146"/>
            <a:ext cx="3036477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750" indent="-285750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0C4CE5-5F02-B143-8FD1-1B235D270DAC}"/>
              </a:ext>
            </a:extLst>
          </p:cNvPr>
          <p:cNvCxnSpPr>
            <a:cxnSpLocks/>
          </p:cNvCxnSpPr>
          <p:nvPr userDrawn="1"/>
        </p:nvCxnSpPr>
        <p:spPr>
          <a:xfrm>
            <a:off x="4569372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9A8C14-DB28-F34E-8098-168D4C75AF23}"/>
              </a:ext>
            </a:extLst>
          </p:cNvPr>
          <p:cNvCxnSpPr>
            <a:cxnSpLocks/>
          </p:cNvCxnSpPr>
          <p:nvPr userDrawn="1"/>
        </p:nvCxnSpPr>
        <p:spPr>
          <a:xfrm>
            <a:off x="8187017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79B87D-E8CF-49AE-9326-2FEED2392F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A139CE-3E4D-4224-B157-2D29EC10FE4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7948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 userDrawn="1">
          <p15:clr>
            <a:srgbClr val="FBAE40"/>
          </p15:clr>
        </p15:guide>
        <p15:guide id="11" pos="2880" userDrawn="1">
          <p15:clr>
            <a:srgbClr val="FBAE40"/>
          </p15:clr>
        </p15:guide>
        <p15:guide id="12" orient="horz" pos="175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edit 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DEB652-BD6A-BD41-B85E-704D2C41A1C4}"/>
              </a:ext>
            </a:extLst>
          </p:cNvPr>
          <p:cNvCxnSpPr>
            <a:cxnSpLocks/>
          </p:cNvCxnSpPr>
          <p:nvPr userDrawn="1"/>
        </p:nvCxnSpPr>
        <p:spPr>
          <a:xfrm>
            <a:off x="952500" y="1939108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8C895-11B9-EA40-B0F8-0F4FE98815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7A1EE0-4011-3749-B01C-FC489EEDF880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7EED68A-6660-2643-BBFB-B6AB92A7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ECF9FB8-F6C7-C54D-99F4-11FDF26D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6C7C62D-7D3B-934C-AFF9-0F10E727B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5D552-3AFC-4D21-A944-9D41E128A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52500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E8C2EDB-9C70-49A2-865C-E5CD77D3E7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53655" y="3841846"/>
            <a:ext cx="4838700" cy="636754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E50320A-D017-45C6-9986-94BC4391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3655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73EB498-F5D2-4E15-990A-2AFA4A377C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500" y="5017901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F528150-326B-4BB3-AC38-7FC805DB6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2500" y="4646997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0EBEFF7-AECA-409B-9ACC-A63A168283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647" y="2656904"/>
            <a:ext cx="4838700" cy="57431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9E4D063-8666-4D7A-B8C8-2B9383F798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99647" y="2286000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717B7CD-A4F9-444E-82B9-8914CB5748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9647" y="3841846"/>
            <a:ext cx="4838700" cy="908340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2CF285B7-A950-4326-A4D5-F5D542D2D6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99647" y="3470942"/>
            <a:ext cx="4838700" cy="315915"/>
          </a:xfrm>
        </p:spPr>
        <p:txBody>
          <a:bodyPr>
            <a:noAutofit/>
          </a:bodyPr>
          <a:lstStyle>
            <a:lvl1pPr>
              <a:buNone/>
              <a:defRPr sz="1800" b="0" spc="0" baseline="0">
                <a:solidFill>
                  <a:schemeClr val="tx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BF2453-9E16-47FE-A8ED-4661246DE597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36E9EA-D950-424A-BC92-F6794D6E5D67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13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B778BC5-5409-574B-96E2-B45CDD940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588795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2916F3A-28FA-9A4B-A780-0D687D93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29321F6-59C5-6E4C-A846-6AD00848A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edit 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B5C3BF3-A164-DD48-BD02-4587489DA105}"/>
              </a:ext>
            </a:extLst>
          </p:cNvPr>
          <p:cNvCxnSpPr>
            <a:cxnSpLocks/>
          </p:cNvCxnSpPr>
          <p:nvPr userDrawn="1"/>
        </p:nvCxnSpPr>
        <p:spPr>
          <a:xfrm>
            <a:off x="6896100" y="3233703"/>
            <a:ext cx="2133600" cy="3992"/>
          </a:xfrm>
          <a:prstGeom prst="line">
            <a:avLst/>
          </a:prstGeom>
          <a:ln w="1016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C225AD-C009-894E-8AFA-C94EAA0650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EF81ED-50DF-3946-87D9-407C13C3CE9F}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B6857A0-601C-9C40-ADB4-7927C7A4E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1562ACC-ECB3-4841-A52C-00DAFF43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7C317B8-91B4-7040-AB8C-CE822CA28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913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24202-F673-4635-874B-E7F8900AC70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394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57FF-74AF-47E4-9296-67850A3ED3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0266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E057FF-74AF-47E4-9296-67850A3ED3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0156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24202-F673-4635-874B-E7F8900AC70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6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92120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C9955F1C-C0B1-BA44-8905-6991FA0D1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4790" y="6332220"/>
            <a:ext cx="149733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endParaRPr lang="en-US" b="0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155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93" r:id="rId2"/>
    <p:sldLayoutId id="2147483671" r:id="rId3"/>
    <p:sldLayoutId id="2147483672" r:id="rId4"/>
    <p:sldLayoutId id="2147483673" r:id="rId5"/>
    <p:sldLayoutId id="2147483684" r:id="rId6"/>
    <p:sldLayoutId id="2147483675" r:id="rId7"/>
    <p:sldLayoutId id="2147483676" r:id="rId8"/>
    <p:sldLayoutId id="2147483677" r:id="rId9"/>
    <p:sldLayoutId id="2147483685" r:id="rId10"/>
    <p:sldLayoutId id="2147483688" r:id="rId11"/>
    <p:sldLayoutId id="2147483692" r:id="rId12"/>
    <p:sldLayoutId id="2147483682" r:id="rId13"/>
    <p:sldLayoutId id="2147483694" r:id="rId14"/>
    <p:sldLayoutId id="2147483695" r:id="rId15"/>
    <p:sldLayoutId id="2147483696" r:id="rId16"/>
    <p:sldLayoutId id="2147483697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EA4258-DA2D-B617-146B-66B352041299}"/>
              </a:ext>
            </a:extLst>
          </p:cNvPr>
          <p:cNvSpPr txBox="1"/>
          <p:nvPr/>
        </p:nvSpPr>
        <p:spPr>
          <a:xfrm>
            <a:off x="3413760" y="6016463"/>
            <a:ext cx="6374674" cy="588795"/>
          </a:xfrm>
          <a:prstGeom prst="rect">
            <a:avLst/>
          </a:prstGeom>
        </p:spPr>
        <p:txBody>
          <a:bodyPr rtlCol="0"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500" i="1" dirty="0">
                <a:solidFill>
                  <a:schemeClr val="tx2"/>
                </a:solidFill>
              </a:rPr>
              <a:t>Co-Sponsored by SU ADVANCE and the Center for Faculty Development</a:t>
            </a:r>
            <a:endParaRPr lang="en-US" sz="1500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4FDF1F-C973-4391-9534-31E5F7680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4691" y="3591098"/>
            <a:ext cx="5336309" cy="1057791"/>
          </a:xfrm>
        </p:spPr>
        <p:txBody>
          <a:bodyPr>
            <a:normAutofit/>
          </a:bodyPr>
          <a:lstStyle/>
          <a:p>
            <a:pPr algn="ctr"/>
            <a:r>
              <a:rPr lang="en-US" sz="2000" dirty="0"/>
              <a:t>Jodi O’Brien, Jenny Loertscher &amp; Colette Taylor</a:t>
            </a:r>
          </a:p>
          <a:p>
            <a:pPr algn="ctr"/>
            <a:r>
              <a:rPr lang="en-US" sz="2000" dirty="0"/>
              <a:t>May 2023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8465" y="2333572"/>
            <a:ext cx="6309492" cy="610863"/>
          </a:xfrm>
        </p:spPr>
        <p:txBody>
          <a:bodyPr anchor="b">
            <a:noAutofit/>
          </a:bodyPr>
          <a:lstStyle/>
          <a:p>
            <a:pPr algn="ctr"/>
            <a:r>
              <a:rPr lang="en-US" sz="2400" b="1" i="1" dirty="0"/>
              <a:t>Holistic Faculty Development: </a:t>
            </a:r>
            <a:br>
              <a:rPr lang="en-US" sz="2400" i="1" dirty="0"/>
            </a:br>
            <a:r>
              <a:rPr lang="en-US" sz="2400" b="1" i="1" dirty="0"/>
              <a:t>Philosophy and Preparation</a:t>
            </a:r>
            <a:endParaRPr lang="en-US" sz="24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88D876-D5E6-A792-5DA3-BAFBC4918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6096000" cy="381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73053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B3CA47-20DD-6C75-07A5-7A851A18AF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90" r="3363" b="-1"/>
          <a:stretch/>
        </p:blipFill>
        <p:spPr>
          <a:xfrm>
            <a:off x="6096000" y="-22543"/>
            <a:ext cx="6096000" cy="690308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</p:spPr>
        <p:txBody>
          <a:bodyPr anchor="b">
            <a:normAutofit/>
          </a:bodyPr>
          <a:lstStyle/>
          <a:p>
            <a:r>
              <a:rPr lang="en-US" sz="3600" b="1" dirty="0"/>
              <a:t>Overview: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5073832" cy="2795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500" dirty="0">
                <a:latin typeface="+mj-lt"/>
              </a:rPr>
              <a:t>I </a:t>
            </a:r>
            <a:r>
              <a:rPr lang="mr-IN" sz="2500" dirty="0">
                <a:latin typeface="+mj-lt"/>
              </a:rPr>
              <a:t>–</a:t>
            </a:r>
            <a:r>
              <a:rPr lang="en-US" sz="2500" dirty="0">
                <a:latin typeface="+mj-lt"/>
              </a:rPr>
              <a:t> Philosophy</a:t>
            </a:r>
          </a:p>
          <a:p>
            <a:pPr marL="0" indent="0">
              <a:buNone/>
            </a:pPr>
            <a:r>
              <a:rPr lang="en-US" sz="2500" dirty="0">
                <a:latin typeface="+mj-lt"/>
              </a:rPr>
              <a:t>II – Elements of a HFDP</a:t>
            </a:r>
          </a:p>
          <a:p>
            <a:r>
              <a:rPr lang="en-US" sz="2500" dirty="0">
                <a:latin typeface="+mj-lt"/>
              </a:rPr>
              <a:t>III </a:t>
            </a:r>
            <a:r>
              <a:rPr lang="mr-IN" sz="2500" dirty="0">
                <a:latin typeface="+mj-lt"/>
              </a:rPr>
              <a:t>–</a:t>
            </a:r>
            <a:r>
              <a:rPr lang="en-US" sz="2500" dirty="0">
                <a:latin typeface="+mj-lt"/>
              </a:rPr>
              <a:t> Reflection &amp; Writing Exercises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60B0814-2874-E730-8117-C0AB7053BFC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56872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4F7E9AB1-2B03-934D-27FB-78F2559417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96100" y="5102063"/>
            <a:ext cx="4914900" cy="1335682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Student success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University community and governance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University reputation and rankings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Public engagement (democracy)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F3101E24-6677-1F57-6708-F69450FB2E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623" y="3591098"/>
            <a:ext cx="4903377" cy="1057791"/>
          </a:xfrm>
        </p:spPr>
        <p:txBody>
          <a:bodyPr>
            <a:noAutofit/>
          </a:bodyPr>
          <a:lstStyle/>
          <a:p>
            <a:r>
              <a:rPr lang="en-US" sz="2400" dirty="0"/>
              <a:t>Recognize and reward an inclusive, comprehensive range of faculty activities that constitute the basis of higher education: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91C5EA-B8F0-5961-54B4-50B502F86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23" y="2173658"/>
            <a:ext cx="4903377" cy="610863"/>
          </a:xfrm>
        </p:spPr>
        <p:txBody>
          <a:bodyPr anchor="b">
            <a:normAutofit/>
          </a:bodyPr>
          <a:lstStyle/>
          <a:p>
            <a:r>
              <a:rPr lang="en-US" b="1" dirty="0"/>
              <a:t>I-Philosophy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4EBFD3A-F49D-E81E-52E3-EBF4934F1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33"/>
          <a:stretch/>
        </p:blipFill>
        <p:spPr>
          <a:xfrm>
            <a:off x="20" y="10"/>
            <a:ext cx="6095980" cy="6857990"/>
          </a:xfrm>
          <a:prstGeom prst="rect">
            <a:avLst/>
          </a:prstGeom>
          <a:noFill/>
        </p:spPr>
      </p:pic>
      <p:sp>
        <p:nvSpPr>
          <p:cNvPr id="13" name="Slide Number Placeholder 12" hidden="1">
            <a:extLst>
              <a:ext uri="{FF2B5EF4-FFF2-40B4-BE49-F238E27FC236}">
                <a16:creationId xmlns:a16="http://schemas.microsoft.com/office/drawing/2014/main" id="{D8BF5E3E-FB05-2D82-FA0A-7E612889DB6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2432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6D380-3FC8-FC74-388D-9ED15FC7E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023" y="879063"/>
            <a:ext cx="8373941" cy="610863"/>
          </a:xfrm>
        </p:spPr>
        <p:txBody>
          <a:bodyPr>
            <a:normAutofit/>
          </a:bodyPr>
          <a:lstStyle/>
          <a:p>
            <a:r>
              <a:rPr lang="en-US" sz="3600" dirty="0"/>
              <a:t>Revisioning the Professoriate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6A92DC-EADD-D69A-DDB7-DB81D70881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1" y="2530764"/>
            <a:ext cx="2492664" cy="221052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Critically examine taken-for-granted ideals regarding faculty careers and what counts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B54607-4392-AA91-0C9A-2549B277CBE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0135" y="2530764"/>
            <a:ext cx="2865901" cy="2290317"/>
          </a:xfrm>
        </p:spPr>
        <p:txBody>
          <a:bodyPr>
            <a:normAutofit fontScale="92500"/>
          </a:bodyPr>
          <a:lstStyle/>
          <a:p>
            <a:r>
              <a:rPr lang="en-US" sz="2400" b="1" dirty="0">
                <a:latin typeface="+mn-lt"/>
              </a:rPr>
              <a:t>Broaden and complicate a culture of discipline-focused, “discovery” research memorialized through individual (competitive) faculty products</a:t>
            </a:r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33D3C5D-9D9A-1856-C10E-F84644373ED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270144" y="2530764"/>
            <a:ext cx="3036477" cy="19421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chemeClr val="accent3"/>
                </a:solidFill>
              </a:rPr>
              <a:t>Develop practices, policies, and capacities for encouraging and evaluating comprehensive faculty careers</a:t>
            </a:r>
          </a:p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640961-527B-AA70-E7BD-DD89277C211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19866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9FC087D2-A8EC-8151-3EA7-2CA0AB14A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53" r="32559"/>
          <a:stretch/>
        </p:blipFill>
        <p:spPr>
          <a:xfrm>
            <a:off x="6096000" y="-22543"/>
            <a:ext cx="6096000" cy="690308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94" y="1174626"/>
            <a:ext cx="4941477" cy="610863"/>
          </a:xfrm>
        </p:spPr>
        <p:txBody>
          <a:bodyPr anchor="b">
            <a:noAutofit/>
          </a:bodyPr>
          <a:lstStyle/>
          <a:p>
            <a:r>
              <a:rPr lang="en-US" sz="3600" dirty="0"/>
              <a:t>Faculty Promotion Standards are Incentive Structures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233170" y="2289363"/>
            <a:ext cx="4572001" cy="2795232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-</a:t>
            </a:r>
            <a:r>
              <a:rPr lang="en-US" sz="2400" dirty="0"/>
              <a:t>Guide career planning</a:t>
            </a:r>
          </a:p>
          <a:p>
            <a:endParaRPr lang="en-US" sz="2400" dirty="0"/>
          </a:p>
          <a:p>
            <a:r>
              <a:rPr lang="en-US" sz="2400" dirty="0"/>
              <a:t>-Focus energy and commitment</a:t>
            </a:r>
          </a:p>
          <a:p>
            <a:endParaRPr lang="en-US" sz="2400" dirty="0"/>
          </a:p>
          <a:p>
            <a:r>
              <a:rPr lang="en-US" sz="2400" dirty="0"/>
              <a:t>-Often result in tension between institution-focused activities and traditional career expectations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F8CF7A-EEB7-0D9A-AEAA-5289512674E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6DE057FF-74AF-47E4-9296-67850A3ED3CE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102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691598D-F5A8-BB60-4F6D-9799F7EF7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685" r="20082" b="-1"/>
          <a:stretch/>
        </p:blipFill>
        <p:spPr>
          <a:xfrm>
            <a:off x="6096000" y="3584"/>
            <a:ext cx="6096000" cy="6903086"/>
          </a:xfrm>
          <a:prstGeom prst="rect">
            <a:avLst/>
          </a:prstGeom>
          <a:noFill/>
        </p:spPr>
      </p:pic>
      <p:sp>
        <p:nvSpPr>
          <p:cNvPr id="23" name="Title 2">
            <a:extLst>
              <a:ext uri="{FF2B5EF4-FFF2-40B4-BE49-F238E27FC236}">
                <a16:creationId xmlns:a16="http://schemas.microsoft.com/office/drawing/2014/main" id="{8E9FA66F-E045-D165-06D5-DDF3C48FD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223" y="1183863"/>
            <a:ext cx="4941477" cy="610863"/>
          </a:xfrm>
        </p:spPr>
        <p:txBody>
          <a:bodyPr>
            <a:noAutofit/>
          </a:bodyPr>
          <a:lstStyle/>
          <a:p>
            <a:r>
              <a:rPr lang="en-US" sz="3600" b="1" dirty="0"/>
              <a:t>What is Holistic Faculty Development?</a:t>
            </a:r>
            <a:endParaRPr lang="en-US" sz="3600" dirty="0"/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B9ECE1C1-AEEE-5BC2-CFF6-5DA9C6E6E3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5014192" cy="2929182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chemeClr val="tx2"/>
                </a:solidFill>
              </a:rPr>
              <a:t>INTENT</a:t>
            </a:r>
          </a:p>
          <a:p>
            <a:pPr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v"/>
            </a:pPr>
            <a:r>
              <a:rPr lang="en-US" dirty="0"/>
              <a:t>Post-tenure systematic focus and planning for integrated professional development and intentional contribution in specified domains.</a:t>
            </a:r>
          </a:p>
          <a:p>
            <a:pPr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v"/>
            </a:pPr>
            <a:r>
              <a:rPr lang="en-US" dirty="0"/>
              <a:t>Encourage formative conversations between faculty, deans (and where relevant, other faculty development personnel, e.g., chairs, associate deans).</a:t>
            </a:r>
          </a:p>
          <a:p>
            <a:pPr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v"/>
            </a:pPr>
            <a:r>
              <a:rPr lang="en-US" dirty="0"/>
              <a:t>Establish a specified reference basis for annual performance evaluations.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61349-699A-A999-404C-638E85E5742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6DE057FF-74AF-47E4-9296-67850A3ED3CE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398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hite puzzle with one red piece">
            <a:extLst>
              <a:ext uri="{FF2B5EF4-FFF2-40B4-BE49-F238E27FC236}">
                <a16:creationId xmlns:a16="http://schemas.microsoft.com/office/drawing/2014/main" id="{5905AAF0-DC32-486A-1BEF-AA373F3AB5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46" r="24380" b="-1"/>
          <a:stretch/>
        </p:blipFill>
        <p:spPr>
          <a:xfrm>
            <a:off x="6096000" y="-22543"/>
            <a:ext cx="6096000" cy="690308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</p:spPr>
        <p:txBody>
          <a:bodyPr anchor="b">
            <a:noAutofit/>
          </a:bodyPr>
          <a:lstStyle/>
          <a:p>
            <a:r>
              <a:rPr lang="en-US" sz="3600" b="1" dirty="0"/>
              <a:t>A Holistic Faculty Development Plan: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1"/>
          </p:nvPr>
        </p:nvSpPr>
        <p:spPr>
          <a:xfrm>
            <a:off x="964023" y="2141582"/>
            <a:ext cx="4572001" cy="2795232"/>
          </a:xfrm>
        </p:spPr>
        <p:txBody>
          <a:bodyPr>
            <a:noAutofit/>
          </a:bodyPr>
          <a:lstStyle/>
          <a:p>
            <a:pPr>
              <a:buClr>
                <a:schemeClr val="bg1"/>
              </a:buClr>
              <a:buFont typeface="Wingdings" pitchFamily="2" charset="2"/>
              <a:buChar char="v"/>
            </a:pPr>
            <a:r>
              <a:rPr lang="en-US" sz="2000" dirty="0"/>
              <a:t>Is initiated in the first year post-tenure (where applicable, it can be included in sabbatical planning).</a:t>
            </a:r>
          </a:p>
          <a:p>
            <a:pPr>
              <a:buClr>
                <a:schemeClr val="bg1"/>
              </a:buClr>
              <a:buFont typeface="Wingdings" pitchFamily="2" charset="2"/>
              <a:buChar char="v"/>
            </a:pPr>
            <a:r>
              <a:rPr lang="en-US" sz="2000" dirty="0"/>
              <a:t>Is intended to be a dynamic, work-in-progress (propose, practice, reflection, revise).</a:t>
            </a:r>
          </a:p>
          <a:p>
            <a:pPr>
              <a:buClr>
                <a:schemeClr val="bg1"/>
              </a:buClr>
              <a:buFont typeface="Wingdings" pitchFamily="2" charset="2"/>
              <a:buChar char="v"/>
            </a:pPr>
            <a:r>
              <a:rPr lang="en-US" sz="2000" dirty="0"/>
              <a:t>Includes consideration and systematic development around:</a:t>
            </a:r>
          </a:p>
          <a:p>
            <a:pPr lvl="1">
              <a:buClr>
                <a:schemeClr val="bg1"/>
              </a:buClr>
              <a:buFont typeface="Wingdings" pitchFamily="2" charset="2"/>
              <a:buChar char="§"/>
            </a:pPr>
            <a:r>
              <a:rPr lang="en-US" sz="2000" dirty="0"/>
              <a:t>Faculty passions/expertise.</a:t>
            </a:r>
          </a:p>
          <a:p>
            <a:pPr lvl="1">
              <a:buClr>
                <a:schemeClr val="bg1"/>
              </a:buClr>
              <a:buFont typeface="Wingdings" pitchFamily="2" charset="2"/>
              <a:buChar char="§"/>
            </a:pPr>
            <a:r>
              <a:rPr lang="en-US" sz="2000" dirty="0"/>
              <a:t>Identified communities of practice.  </a:t>
            </a:r>
          </a:p>
          <a:p>
            <a:pPr lvl="1">
              <a:buClr>
                <a:schemeClr val="bg1"/>
              </a:buClr>
              <a:buFont typeface="Wingdings" pitchFamily="2" charset="2"/>
              <a:buChar char="§"/>
            </a:pPr>
            <a:r>
              <a:rPr lang="en-US" sz="2000" dirty="0"/>
              <a:t>Alignment with SU mission.</a:t>
            </a:r>
          </a:p>
          <a:p>
            <a:pPr lvl="1">
              <a:buClr>
                <a:schemeClr val="bg1"/>
              </a:buClr>
              <a:buFont typeface="Wingdings" pitchFamily="2" charset="2"/>
              <a:buChar char="§"/>
            </a:pPr>
            <a:r>
              <a:rPr lang="en-US" sz="2000" dirty="0"/>
              <a:t>Alignment with SU professional responsibilities and opportunities.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CD6692-1653-799D-B3EC-777644EA3D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6DE057FF-74AF-47E4-9296-67850A3ED3CE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660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406573" y="4178427"/>
            <a:ext cx="5406736" cy="1612773"/>
          </a:xfrm>
        </p:spPr>
        <p:txBody>
          <a:bodyPr anchor="b">
            <a:noAutofit/>
          </a:bodyPr>
          <a:lstStyle/>
          <a:p>
            <a:r>
              <a:rPr lang="en-US" sz="2400" i="1" dirty="0"/>
              <a:t>In a few words or a phrase, how would you describe your professional identity? </a:t>
            </a:r>
          </a:p>
          <a:p>
            <a:r>
              <a:rPr lang="en-US" sz="2400" i="1" dirty="0"/>
              <a:t>	(be creative, have fun with this)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8169" y="3318968"/>
            <a:ext cx="4903377" cy="610863"/>
          </a:xfrm>
        </p:spPr>
        <p:txBody>
          <a:bodyPr anchor="b">
            <a:noAutofit/>
          </a:bodyPr>
          <a:lstStyle/>
          <a:p>
            <a:r>
              <a:rPr lang="en-US" sz="3600" dirty="0"/>
              <a:t>Professional Identity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I am a ___________?</a:t>
            </a:r>
          </a:p>
        </p:txBody>
      </p:sp>
      <p:pic>
        <p:nvPicPr>
          <p:cNvPr id="9" name="Picture 6" descr="Multi-coloured paper-craft art">
            <a:extLst>
              <a:ext uri="{FF2B5EF4-FFF2-40B4-BE49-F238E27FC236}">
                <a16:creationId xmlns:a16="http://schemas.microsoft.com/office/drawing/2014/main" id="{20C73890-331A-D0DB-F441-30B16EE8D2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52" r="19214" b="-1"/>
          <a:stretch/>
        </p:blipFill>
        <p:spPr>
          <a:xfrm>
            <a:off x="20" y="10"/>
            <a:ext cx="6095980" cy="6857990"/>
          </a:xfrm>
          <a:prstGeom prst="rect">
            <a:avLst/>
          </a:prstGeom>
          <a:noFill/>
        </p:spPr>
      </p:pic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863CBDFC-3A6A-F44F-0487-F518D866E86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71550" y="6332220"/>
            <a:ext cx="523240" cy="247651"/>
          </a:xfrm>
        </p:spPr>
        <p:txBody>
          <a:bodyPr/>
          <a:lstStyle/>
          <a:p>
            <a:pPr>
              <a:spcAft>
                <a:spcPts val="600"/>
              </a:spcAft>
            </a:pPr>
            <a:fld id="{D4A24202-F673-4635-874B-E7F8900AC70B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089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023" y="879063"/>
            <a:ext cx="4941477" cy="610863"/>
          </a:xfrm>
        </p:spPr>
        <p:txBody>
          <a:bodyPr anchor="b">
            <a:normAutofit/>
          </a:bodyPr>
          <a:lstStyle/>
          <a:p>
            <a:r>
              <a:rPr lang="en-US" sz="3600" dirty="0"/>
              <a:t>Reflection: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474756" y="2413188"/>
            <a:ext cx="9052226" cy="4042857"/>
          </a:xfrm>
        </p:spPr>
        <p:txBody>
          <a:bodyPr>
            <a:normAutofit fontScale="85000" lnSpcReduction="20000"/>
          </a:bodyPr>
          <a:lstStyle/>
          <a:p>
            <a:pPr marL="800100" lvl="1" indent="-342900">
              <a:buFont typeface="Wingdings" pitchFamily="2" charset="2"/>
              <a:buChar char="v"/>
            </a:pPr>
            <a:r>
              <a:rPr lang="en-US" sz="2900" dirty="0"/>
              <a:t>What is the impact you intended to make when you entered the profession? 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sz="2900" dirty="0">
                <a:solidFill>
                  <a:schemeClr val="tx2"/>
                </a:solidFill>
              </a:rPr>
              <a:t>What have you learned from going through the tenure process about yourself? 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sz="2900" dirty="0">
                <a:solidFill>
                  <a:schemeClr val="accent3"/>
                </a:solidFill>
              </a:rPr>
              <a:t>What are you passionate about in context of your professional identity? 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sz="2900" dirty="0">
                <a:solidFill>
                  <a:schemeClr val="tx2"/>
                </a:solidFill>
              </a:rPr>
              <a:t>How would you describe your specific forms of expertise?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sz="2900" dirty="0">
                <a:solidFill>
                  <a:schemeClr val="accent3"/>
                </a:solidFill>
              </a:rPr>
              <a:t>How does this expertise show up in your professional life?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sz="2900" dirty="0"/>
              <a:t>How does this expertise show up in your university engagements?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sz="2900" dirty="0">
                <a:solidFill>
                  <a:schemeClr val="tx2"/>
                </a:solidFill>
              </a:rPr>
              <a:t>What are the unifying themes of your professional life? 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sz="2900" dirty="0">
                <a:solidFill>
                  <a:schemeClr val="accent3"/>
                </a:solidFill>
              </a:rPr>
              <a:t>How does your professional identity and journey to professor align with Seattle University’s mission?</a:t>
            </a:r>
          </a:p>
          <a:p>
            <a:endParaRPr lang="en-US" sz="1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94F649-940F-31B8-D319-EFDC8F3AE5C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6DE057FF-74AF-47E4-9296-67850A3ED3CE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504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ne in a crowd">
            <a:extLst>
              <a:ext uri="{FF2B5EF4-FFF2-40B4-BE49-F238E27FC236}">
                <a16:creationId xmlns:a16="http://schemas.microsoft.com/office/drawing/2014/main" id="{AE8632FF-96E5-393F-0AE4-50B7C18340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80" r="12788" b="-1"/>
          <a:stretch/>
        </p:blipFill>
        <p:spPr>
          <a:xfrm>
            <a:off x="6096000" y="-22543"/>
            <a:ext cx="6096000" cy="690308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760" y="1199860"/>
            <a:ext cx="4941477" cy="610863"/>
          </a:xfrm>
        </p:spPr>
        <p:txBody>
          <a:bodyPr anchor="b">
            <a:noAutofit/>
          </a:bodyPr>
          <a:lstStyle/>
          <a:p>
            <a:r>
              <a:rPr lang="en-US" sz="3600" dirty="0"/>
              <a:t>Identifying “Communities of Practice”: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>
            <a:no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en-US" sz="2200" dirty="0"/>
              <a:t>Who/what are the professional audiences in your head?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2200" dirty="0">
                <a:solidFill>
                  <a:schemeClr val="tx2"/>
                </a:solidFill>
              </a:rPr>
              <a:t>Where/how do you aspire to have impact? How would you demonstrate that impact?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2200" dirty="0">
                <a:solidFill>
                  <a:schemeClr val="accent3"/>
                </a:solidFill>
              </a:rPr>
              <a:t>What contributions are you already making that you think don’t count; how might you develop these?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626927-D26D-37E9-6CE8-4C057D8725D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6DE057FF-74AF-47E4-9296-67850A3ED3CE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671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Vintage compass">
            <a:extLst>
              <a:ext uri="{FF2B5EF4-FFF2-40B4-BE49-F238E27FC236}">
                <a16:creationId xmlns:a16="http://schemas.microsoft.com/office/drawing/2014/main" id="{444F3B91-1B24-D9A9-91DE-5E23B7CBE5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70" r="3803" b="1"/>
          <a:stretch/>
        </p:blipFill>
        <p:spPr>
          <a:xfrm>
            <a:off x="6096000" y="-22543"/>
            <a:ext cx="6096000" cy="690308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773" y="1608736"/>
            <a:ext cx="4941477" cy="610863"/>
          </a:xfrm>
        </p:spPr>
        <p:txBody>
          <a:bodyPr anchor="b">
            <a:noAutofit/>
          </a:bodyPr>
          <a:lstStyle/>
          <a:p>
            <a:r>
              <a:rPr lang="en-US" sz="2800" dirty="0"/>
              <a:t>Narrating Your Professional Journey:</a:t>
            </a:r>
            <a:br>
              <a:rPr lang="en-US" sz="2800" dirty="0"/>
            </a:br>
            <a:r>
              <a:rPr lang="en-US" sz="2800" dirty="0"/>
              <a:t>Elements of Holistic Development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52499" y="2289363"/>
            <a:ext cx="4572001" cy="2795232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000" dirty="0"/>
              <a:t>Personalized/Reflective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000" dirty="0"/>
              <a:t>Thematic (what’s the arc of your story?)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000" dirty="0"/>
              <a:t>Integrated (holistic)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000" dirty="0"/>
              <a:t>Indicative of growth/trajectory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000" dirty="0"/>
              <a:t>Mission-Aligned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000" dirty="0"/>
              <a:t>Clear description of communities of practice (discipline ,university, specific publics, communities, etc.)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000" dirty="0"/>
              <a:t>Specifics: activities &amp; evidence of impact/contribution</a:t>
            </a:r>
          </a:p>
          <a:p>
            <a:pPr>
              <a:lnSpc>
                <a:spcPct val="90000"/>
              </a:lnSpc>
            </a:pPr>
            <a:endParaRPr lang="en-US" sz="1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AAC227-93B2-B175-3846-BEE3591D6A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6DE057FF-74AF-47E4-9296-67850A3ED3CE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304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ne glowing star standing among other dim stars on green pastel color background">
            <a:extLst>
              <a:ext uri="{FF2B5EF4-FFF2-40B4-BE49-F238E27FC236}">
                <a16:creationId xmlns:a16="http://schemas.microsoft.com/office/drawing/2014/main" id="{B06EE1B3-7E26-B346-FE49-73EEFE2E6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163" y="117764"/>
            <a:ext cx="3445164" cy="25838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4023" y="879063"/>
            <a:ext cx="6692922" cy="610863"/>
          </a:xfrm>
        </p:spPr>
        <p:txBody>
          <a:bodyPr anchor="b">
            <a:noAutofit/>
          </a:bodyPr>
          <a:lstStyle/>
          <a:p>
            <a:r>
              <a:rPr lang="en-US" sz="3600" dirty="0"/>
              <a:t>Do I Have to Do Everything?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494790" y="2743914"/>
            <a:ext cx="10233389" cy="3235023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90000"/>
              </a:lnSpc>
            </a:pPr>
            <a:r>
              <a:rPr lang="en-US" sz="11200" b="1" dirty="0"/>
              <a:t>Teaching excellence as baseline + evidence of programmatic development and contribution in one or more areas related to general mission</a:t>
            </a:r>
          </a:p>
          <a:p>
            <a:pPr>
              <a:lnSpc>
                <a:spcPct val="90000"/>
              </a:lnSpc>
            </a:pPr>
            <a:r>
              <a:rPr lang="en-US" sz="8800" dirty="0"/>
              <a:t>Case 1: Teaching + Scholarly record of accomplishment evidenced by discipline-based products + demonstration of institutional service/citizenship</a:t>
            </a:r>
          </a:p>
          <a:p>
            <a:pPr>
              <a:lnSpc>
                <a:spcPct val="90000"/>
              </a:lnSpc>
            </a:pPr>
            <a:r>
              <a:rPr lang="en-US" sz="8800" dirty="0"/>
              <a:t>Case 2: Teaching + Significant institution building grounded in scholarly expertise + evidence of ongoing scholarly engagement (</a:t>
            </a:r>
            <a:r>
              <a:rPr lang="en-US" sz="8800" i="1" dirty="0"/>
              <a:t>not discipline-based products)</a:t>
            </a:r>
            <a:endParaRPr lang="en-US" sz="8800" dirty="0"/>
          </a:p>
          <a:p>
            <a:pPr>
              <a:lnSpc>
                <a:spcPct val="90000"/>
              </a:lnSpc>
            </a:pPr>
            <a:r>
              <a:rPr lang="en-US" sz="8800" dirty="0"/>
              <a:t>Case 3: Teaching + Evidence of high impact community engagement/public engagement + integration in related SU activities and reputation</a:t>
            </a:r>
          </a:p>
          <a:p>
            <a:pPr>
              <a:lnSpc>
                <a:spcPct val="90000"/>
              </a:lnSpc>
            </a:pPr>
            <a:endParaRPr lang="en-US" sz="8800" dirty="0"/>
          </a:p>
          <a:p>
            <a:pPr>
              <a:lnSpc>
                <a:spcPct val="90000"/>
              </a:lnSpc>
            </a:pPr>
            <a:endParaRPr lang="en-US" sz="8800" dirty="0"/>
          </a:p>
          <a:p>
            <a:pPr>
              <a:lnSpc>
                <a:spcPct val="90000"/>
              </a:lnSpc>
            </a:pPr>
            <a:endParaRPr lang="en-US" sz="8800" dirty="0"/>
          </a:p>
          <a:p>
            <a:pPr>
              <a:lnSpc>
                <a:spcPct val="90000"/>
              </a:lnSpc>
            </a:pPr>
            <a:endParaRPr lang="en-US" sz="8800" dirty="0"/>
          </a:p>
          <a:p>
            <a:pPr>
              <a:lnSpc>
                <a:spcPct val="90000"/>
              </a:lnSpc>
            </a:pPr>
            <a:endParaRPr lang="en-US" sz="1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3EA84D-2FFB-6700-E82A-2137610E466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71550" y="6332220"/>
            <a:ext cx="523240" cy="247651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6DE057FF-74AF-47E4-9296-67850A3ED3CE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450723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issPresentation C_MW_JS_SL_v2" id="{50B954A5-DC84-41DE-87BB-B459A4E7EDA7}" vid="{75F44519-9FD6-49F7-AB9C-46D055682C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3A8E7D7EAEB143ACA84076A53C5632" ma:contentTypeVersion="16" ma:contentTypeDescription="Create a new document." ma:contentTypeScope="" ma:versionID="8830b15c59d9eccd3d50c83cbd7a0dbd">
  <xsd:schema xmlns:xsd="http://www.w3.org/2001/XMLSchema" xmlns:xs="http://www.w3.org/2001/XMLSchema" xmlns:p="http://schemas.microsoft.com/office/2006/metadata/properties" xmlns:ns2="17371c6e-43e4-41f4-96d1-0773d44bb864" xmlns:ns3="7f5b4368-8537-467f-9ed7-1cb807c9173a" targetNamespace="http://schemas.microsoft.com/office/2006/metadata/properties" ma:root="true" ma:fieldsID="664385bcf3c51576aa8ae82aa1da916f" ns2:_="" ns3:_="">
    <xsd:import namespace="17371c6e-43e4-41f4-96d1-0773d44bb864"/>
    <xsd:import namespace="7f5b4368-8537-467f-9ed7-1cb807c917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371c6e-43e4-41f4-96d1-0773d44bb8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6cb9138-4e5c-4f96-9d77-c435c3151f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5b4368-8537-467f-9ed7-1cb807c9173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41d7224-287d-448f-8d3c-1c7ec0276634}" ma:internalName="TaxCatchAll" ma:showField="CatchAllData" ma:web="7f5b4368-8537-467f-9ed7-1cb807c917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17371c6e-43e4-41f4-96d1-0773d44bb864" xsi:nil="true"/>
    <TaxCatchAll xmlns="7f5b4368-8537-467f-9ed7-1cb807c9173a" xsi:nil="true"/>
    <lcf76f155ced4ddcb4097134ff3c332f xmlns="17371c6e-43e4-41f4-96d1-0773d44bb86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1446DA3-37A7-4516-A4F6-8B99D0D312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8B2542-6F9B-4A28-BD43-1380A24E8BED}"/>
</file>

<file path=customXml/itemProps3.xml><?xml version="1.0" encoding="utf-8"?>
<ds:datastoreItem xmlns:ds="http://schemas.openxmlformats.org/officeDocument/2006/customXml" ds:itemID="{6CC8E66C-AC30-44BA-8882-3290DF968F1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633</Words>
  <Application>Microsoft Office PowerPoint</Application>
  <PresentationFormat>Widescreen</PresentationFormat>
  <Paragraphs>82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Franklin Gothic Book</vt:lpstr>
      <vt:lpstr>Franklin Gothic Demi</vt:lpstr>
      <vt:lpstr>Wingdings</vt:lpstr>
      <vt:lpstr>Theme1</vt:lpstr>
      <vt:lpstr>Holistic Faculty Development:  Philosophy and Preparation</vt:lpstr>
      <vt:lpstr>Overview:</vt:lpstr>
      <vt:lpstr>I-Philosophy</vt:lpstr>
      <vt:lpstr>Revisioning the Professoriate</vt:lpstr>
      <vt:lpstr>Faculty Promotion Standards are Incentive Structures</vt:lpstr>
      <vt:lpstr>What is Holistic Faculty Development?</vt:lpstr>
      <vt:lpstr>A Holistic Faculty Development Plan:</vt:lpstr>
      <vt:lpstr>Professional Identity  I am a ___________?</vt:lpstr>
      <vt:lpstr>Reflection:</vt:lpstr>
      <vt:lpstr>Identifying “Communities of Practice”:</vt:lpstr>
      <vt:lpstr>Narrating Your Professional Journey: Elements of Holistic Development </vt:lpstr>
      <vt:lpstr>Do I Have to Do Everything?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2020-10-14T20:04:43Z</dcterms:created>
  <dcterms:modified xsi:type="dcterms:W3CDTF">2023-05-18T17:40:43Z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